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"/>
  </p:notesMasterIdLst>
  <p:handoutMasterIdLst>
    <p:handoutMasterId r:id="rId7"/>
  </p:handoutMasterIdLst>
  <p:sldIdLst>
    <p:sldId id="363" r:id="rId2"/>
    <p:sldId id="398" r:id="rId3"/>
    <p:sldId id="389" r:id="rId4"/>
    <p:sldId id="422" r:id="rId5"/>
  </p:sldIdLst>
  <p:sldSz cx="9144000" cy="5143500" type="screen16x9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7C80"/>
    <a:srgbClr val="FF0000"/>
    <a:srgbClr val="FFFF00"/>
    <a:srgbClr val="00CC00"/>
    <a:srgbClr val="002060"/>
    <a:srgbClr val="FF0066"/>
    <a:srgbClr val="0E86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7849" autoAdjust="0"/>
  </p:normalViewPr>
  <p:slideViewPr>
    <p:cSldViewPr>
      <p:cViewPr varScale="1">
        <p:scale>
          <a:sx n="113" d="100"/>
          <a:sy n="113" d="100"/>
        </p:scale>
        <p:origin x="-66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54073DD-18F0-4475-8CBF-BFB4DCFEF28B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6373EC2-089C-48CF-80AB-AF0A7470C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5816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1B8FD9-74A5-4F2D-8A79-BF89C483D085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1FE606-1FB9-4E75-8167-C713D9DF0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96523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45DD6-876F-4D77-BE7F-D82CBD03AC48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D4594-B902-4DAA-81EC-582A81586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7FED-050C-444F-8251-3933A463EAFE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8A1CF-9D11-45B5-AA90-CD0A6D82F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44B25-F4B8-4964-9EC5-A5E8990C6C17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EADEF-FC70-4B2C-BC16-3025865BC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EEF14-0896-482C-B40B-0011D9204AB8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65EDF-C2BD-4C6E-AA7C-8294E57D8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41D26-F379-45EB-9DAC-8EE9EE4BF5F2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A8F73-0D78-49DE-AE60-BEB845BEDA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5E330-C793-4682-A997-C2E5B3CA208F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807EB-D603-486E-B895-747A59477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D8167-C833-4256-A527-2DAF602C763B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9790D-4484-4B47-BCDA-E83F5E8160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1632B-B964-4346-BDBE-9276D5390519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EEC1-0499-4FA7-BBAE-73646340C8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52FD1-6D57-436B-91C3-4635D2459959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4224C-EFCC-4FCE-BD44-722A96E547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F6528-F5E0-40EF-A6A2-FFF0E0EF7220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74C1C-ED90-42CD-82D3-5B13E70E1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D830-8BCB-4964-8BCE-81288722B7F3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054D1-4355-4C36-9AA8-7B6A30292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AB2B65-C61B-417B-858F-D7A821116A33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725DA0-2D80-4372-9531-F30337C91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-25400"/>
            <a:ext cx="9175750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9850" y="1152525"/>
            <a:ext cx="89154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повышении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работников образования Республики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в 2016 году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Р.И.Шаяхметова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,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начальник отдела развития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ДПО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МОиН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РТ, к.п.н., доцент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 </a:t>
            </a: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140200" y="4156075"/>
            <a:ext cx="48450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endParaRPr lang="ru-RU" sz="1900" b="1" i="1">
              <a:solidFill>
                <a:srgbClr val="1F497D"/>
              </a:solidFill>
              <a:latin typeface="Calibri" pitchFamily="34" charset="0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endParaRPr lang="ru-RU" sz="1900" b="1" i="1">
              <a:solidFill>
                <a:srgbClr val="1F497D"/>
              </a:solidFill>
              <a:latin typeface="Calibri" pitchFamily="34" charset="0"/>
            </a:endParaRPr>
          </a:p>
          <a:p>
            <a:pPr algn="r">
              <a:spcBef>
                <a:spcPct val="20000"/>
              </a:spcBef>
              <a:buFont typeface="Arial" charset="0"/>
              <a:buNone/>
            </a:pPr>
            <a:endParaRPr lang="ru-RU" sz="1900" b="1" i="1">
              <a:solidFill>
                <a:srgbClr val="1F497D"/>
              </a:solidFill>
              <a:latin typeface="Calibri" pitchFamily="34" charset="0"/>
            </a:endParaRPr>
          </a:p>
        </p:txBody>
      </p:sp>
      <p:pic>
        <p:nvPicPr>
          <p:cNvPr id="15365" name="Picture 2" descr="File:Coat of Arms of Tatarstan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0813" y="127000"/>
            <a:ext cx="1042987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72649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9" name="TextBox 8"/>
          <p:cNvSpPr txBox="1"/>
          <p:nvPr/>
        </p:nvSpPr>
        <p:spPr>
          <a:xfrm>
            <a:off x="683569" y="1529"/>
            <a:ext cx="82089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Документы, регламентирующие дополнительное профессиональное образование работников образования</a:t>
            </a:r>
          </a:p>
        </p:txBody>
      </p:sp>
      <p:sp>
        <p:nvSpPr>
          <p:cNvPr id="16387" name="Rectangle 1"/>
          <p:cNvSpPr>
            <a:spLocks noChangeArrowheads="1"/>
          </p:cNvSpPr>
          <p:nvPr/>
        </p:nvSpPr>
        <p:spPr bwMode="auto">
          <a:xfrm>
            <a:off x="3006725" y="1200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361950" y="771551"/>
            <a:ext cx="8496300" cy="38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Tx/>
              <a:buAutoNum type="arabicPeriod"/>
            </a:pPr>
            <a:r>
              <a:rPr lang="ru-RU" sz="16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29.12.2012 г. №273-ФЗ «Об образовании в Российской Федерации» </a:t>
            </a:r>
            <a:r>
              <a:rPr lang="ru-RU" sz="16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(введен с 01 сентября 2013 года):</a:t>
            </a:r>
          </a:p>
          <a:p>
            <a:pPr marL="342900" indent="-342900"/>
            <a:endParaRPr lang="ru-RU" sz="800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14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ст.28. Компетенции, права,   обязанности и ответственность ОО. </a:t>
            </a:r>
            <a:r>
              <a:rPr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К Компетенции относятся: … п.5. прием на работу работников, распределение должностных обязанностей,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условий и организация ДПО работников</a:t>
            </a:r>
            <a:r>
              <a:rPr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. П.7 ОО несет ответственность… за невыполнение или ненадлежащее выполнение функций, отнесенных к ее компетенции </a:t>
            </a:r>
          </a:p>
          <a:p>
            <a:pPr marL="342900" indent="-342900"/>
            <a:endParaRPr lang="ru-RU" sz="800" dirty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14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ст.47. Правовой статус педагогических работников. </a:t>
            </a:r>
            <a:r>
              <a:rPr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П.5 Педагоги имеют следующие права</a:t>
            </a:r>
            <a:r>
              <a:rPr lang="ru-RU" sz="14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дополнительное профессиональное образование по профилю педагогической деятельности не реже чем 1 раз в 3 года</a:t>
            </a:r>
          </a:p>
          <a:p>
            <a:pPr marL="342900" indent="-342900">
              <a:buFont typeface="Arial" charset="0"/>
              <a:buChar char="•"/>
            </a:pP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ст.48. Обязанности и ответственность педагогических работников.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П.1.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Педработники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обязаны: …7)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систематически повышать свой профессиональный уровень.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П.4.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Педработники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несут ответственность  за неисполнение или ненадлежащее исполнение возложенных на них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обязанностей</a:t>
            </a:r>
          </a:p>
          <a:p>
            <a:pPr marL="342900" indent="-342900">
              <a:buFont typeface="Wingdings" pitchFamily="2" charset="2"/>
              <a:buChar char="ü"/>
            </a:pP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ст.8. Полномочия органов государственности субъектов РФ в сфере образования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П.9.Организация 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предоставления дополнительного профессионального образования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государственных организациях субъектов  РФ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1400" b="1" dirty="0" smtClean="0">
                <a:solidFill>
                  <a:srgbClr val="17375E"/>
                </a:solidFill>
                <a:latin typeface="Bookman Old Style" pitchFamily="18" charset="0"/>
              </a:rPr>
              <a:t>.</a:t>
            </a:r>
            <a:endParaRPr lang="ru-RU" sz="1400" b="1" dirty="0">
              <a:solidFill>
                <a:srgbClr val="17375E"/>
              </a:solidFill>
              <a:latin typeface="Bookman Old Style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ru-RU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16389" name="Group 9"/>
          <p:cNvGrpSpPr>
            <a:grpSpLocks/>
          </p:cNvGrpSpPr>
          <p:nvPr/>
        </p:nvGrpSpPr>
        <p:grpSpPr bwMode="auto">
          <a:xfrm>
            <a:off x="-38100" y="0"/>
            <a:ext cx="793750" cy="5143500"/>
            <a:chOff x="-24" y="0"/>
            <a:chExt cx="500" cy="3240"/>
          </a:xfrm>
        </p:grpSpPr>
        <p:pic>
          <p:nvPicPr>
            <p:cNvPr id="16390" name="Рисунок 2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24" y="0"/>
              <a:ext cx="500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24" y="54"/>
              <a:ext cx="364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72649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9" name="TextBox 8"/>
          <p:cNvSpPr txBox="1"/>
          <p:nvPr/>
        </p:nvSpPr>
        <p:spPr>
          <a:xfrm>
            <a:off x="614683" y="115870"/>
            <a:ext cx="8280919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Документы, регламентирующие дополнительное профессиональное образование работников образования</a:t>
            </a:r>
          </a:p>
        </p:txBody>
      </p:sp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3006725" y="1200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006295"/>
              </p:ext>
            </p:extLst>
          </p:nvPr>
        </p:nvGraphicFramePr>
        <p:xfrm>
          <a:off x="373063" y="1058863"/>
          <a:ext cx="8621262" cy="3816424"/>
        </p:xfrm>
        <a:graphic>
          <a:graphicData uri="http://schemas.openxmlformats.org/drawingml/2006/table">
            <a:tbl>
              <a:tblPr firstRow="1" bandRow="1"/>
              <a:tblGrid>
                <a:gridCol w="8621262"/>
              </a:tblGrid>
              <a:tr h="3816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marL="342900" indent="-342900">
                        <a:buAutoNum type="arabicPeriod"/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Департамента государственной политики в сфере общего образования Минобрнауки России и Общероссийского Профсоюза образования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23.03.</a:t>
                      </a: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2015 № 08-415/124 «О реализации права педагогических работников на дополнительное профессиональное образование»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директора Департамента государственной политики в сфере общего образования Минобразования России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10.08.2015 №08-1240 «О квалификационных требованиях к педагогическим работникам организаций, реализующих программы дошкольного и общего образования»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Минобразования России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25.08.2015 №АК-2454/06 «Об особенностях законодательного и нормативного правового обеспечения в сфере ДПО»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7414" name="Group 9"/>
          <p:cNvGrpSpPr>
            <a:grpSpLocks/>
          </p:cNvGrpSpPr>
          <p:nvPr/>
        </p:nvGrpSpPr>
        <p:grpSpPr bwMode="auto">
          <a:xfrm>
            <a:off x="-38100" y="0"/>
            <a:ext cx="793750" cy="5143500"/>
            <a:chOff x="-24" y="0"/>
            <a:chExt cx="500" cy="3240"/>
          </a:xfrm>
        </p:grpSpPr>
        <p:pic>
          <p:nvPicPr>
            <p:cNvPr id="17415" name="Рисунок 2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24" y="0"/>
              <a:ext cx="500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6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24" y="54"/>
              <a:ext cx="364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414" y="-19384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37657" y="0"/>
            <a:ext cx="460516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649" y="122292"/>
            <a:ext cx="396177" cy="38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4683" y="8866"/>
            <a:ext cx="828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Документы, регламентирующие дополнительное профессиональное </a:t>
            </a:r>
            <a:endParaRPr lang="ru-RU" sz="1600" b="1" dirty="0" smtClean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C00000"/>
              </a:solidFill>
              <a:latin typeface="Garamond" pitchFamily="18" charset="0"/>
            </a:endParaRPr>
          </a:p>
          <a:p>
            <a:pPr algn="ctr"/>
            <a:r>
              <a:rPr lang="ru-RU" sz="1600" b="1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образование </a:t>
            </a:r>
            <a:r>
              <a:rPr lang="ru-RU" sz="1600" b="1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C00000"/>
                </a:solidFill>
                <a:latin typeface="Garamond" pitchFamily="18" charset="0"/>
              </a:rPr>
              <a:t>работников образования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06725" y="1200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60741083"/>
              </p:ext>
            </p:extLst>
          </p:nvPr>
        </p:nvGraphicFramePr>
        <p:xfrm>
          <a:off x="323528" y="699542"/>
          <a:ext cx="8747823" cy="4320480"/>
        </p:xfrm>
        <a:graphic>
          <a:graphicData uri="http://schemas.openxmlformats.org/drawingml/2006/table">
            <a:tbl>
              <a:tblPr firstRow="1" bandRow="1"/>
              <a:tblGrid>
                <a:gridCol w="8747823"/>
              </a:tblGrid>
              <a:tr h="4320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Приказ Минобрнауки России от 1 июля 2013г. № 499 </a:t>
                      </a:r>
                      <a:r>
                        <a:rPr lang="ru-RU" sz="16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 утверждении Порядка организации и осуществления образовательной деятельности по дополнительным профессиональным программам» </a:t>
                      </a:r>
                      <a:r>
                        <a:rPr lang="ru-RU" sz="1600" b="0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</a:t>
                      </a:r>
                      <a:r>
                        <a:rPr lang="ru-RU" sz="1600" b="0" i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1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……минимально допустимый срок освоения программ повышения квалификации не может быть менее 16 часов, а срок освоения программ профессиональной переподготовки - менее 250 часов</a:t>
                      </a:r>
                    </a:p>
                    <a:p>
                      <a:pPr marL="0" indent="0">
                        <a:buNone/>
                      </a:pPr>
                      <a:endParaRPr lang="ru-RU" sz="10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just"/>
                      <a:endParaRPr lang="ru-RU" sz="1600" b="0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Приказом МОиН РТ от 08.10.2015 года №9389/15 утверждена </a:t>
                      </a: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трудоемкость </a:t>
                      </a:r>
                      <a:r>
                        <a:rPr lang="ru-RU" sz="16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программ для слушателей: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ü"/>
                      </a:pPr>
                      <a:r>
                        <a:rPr lang="ru-RU" sz="16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менее 72-х часов для работников ДОО, учителей начальных классов, работников ДОД, педагогов-психологов, социальных педагогов и др.;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ü"/>
                      </a:pPr>
                      <a:r>
                        <a:rPr lang="ru-RU" sz="16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менее 108-ми часов для учителей-предметников, учителей-дефектологов;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b="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от 72 до 144 часов для руководителей образовательных организаций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5011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4429</TotalTime>
  <Words>400</Words>
  <Application>Microsoft Office PowerPoint</Application>
  <PresentationFormat>Экран (16:9)</PresentationFormat>
  <Paragraphs>37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Admin</cp:lastModifiedBy>
  <cp:revision>508</cp:revision>
  <cp:lastPrinted>2015-09-16T08:22:50Z</cp:lastPrinted>
  <dcterms:created xsi:type="dcterms:W3CDTF">2014-03-04T07:12:45Z</dcterms:created>
  <dcterms:modified xsi:type="dcterms:W3CDTF">2015-12-09T07:15:51Z</dcterms:modified>
</cp:coreProperties>
</file>